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8"/>
  </p:notesMasterIdLst>
  <p:handoutMasterIdLst>
    <p:handoutMasterId r:id="rId29"/>
  </p:handoutMasterIdLst>
  <p:sldIdLst>
    <p:sldId id="263" r:id="rId2"/>
    <p:sldId id="275" r:id="rId3"/>
    <p:sldId id="279" r:id="rId4"/>
    <p:sldId id="264" r:id="rId5"/>
    <p:sldId id="280" r:id="rId6"/>
    <p:sldId id="265" r:id="rId7"/>
    <p:sldId id="281" r:id="rId8"/>
    <p:sldId id="266" r:id="rId9"/>
    <p:sldId id="282" r:id="rId10"/>
    <p:sldId id="267" r:id="rId11"/>
    <p:sldId id="283" r:id="rId12"/>
    <p:sldId id="268" r:id="rId13"/>
    <p:sldId id="284" r:id="rId14"/>
    <p:sldId id="278" r:id="rId15"/>
    <p:sldId id="285" r:id="rId16"/>
    <p:sldId id="269" r:id="rId17"/>
    <p:sldId id="286" r:id="rId18"/>
    <p:sldId id="270" r:id="rId19"/>
    <p:sldId id="287" r:id="rId20"/>
    <p:sldId id="272" r:id="rId21"/>
    <p:sldId id="288" r:id="rId22"/>
    <p:sldId id="273" r:id="rId23"/>
    <p:sldId id="289" r:id="rId24"/>
    <p:sldId id="276" r:id="rId25"/>
    <p:sldId id="290" r:id="rId26"/>
    <p:sldId id="277" r:id="rId27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1E"/>
    <a:srgbClr val="FF9933"/>
    <a:srgbClr val="645E99"/>
    <a:srgbClr val="91929C"/>
    <a:srgbClr val="E1B4A6"/>
    <a:srgbClr val="F5AA74"/>
    <a:srgbClr val="EDC57F"/>
    <a:srgbClr val="A6AE5D"/>
    <a:srgbClr val="7CB4AF"/>
    <a:srgbClr val="7CB1D4"/>
  </p:clrMru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2" autoAdjust="0"/>
    <p:restoredTop sz="94660"/>
  </p:normalViewPr>
  <p:slideViewPr>
    <p:cSldViewPr snapToGrid="0">
      <p:cViewPr>
        <p:scale>
          <a:sx n="89" d="100"/>
          <a:sy n="89" d="100"/>
        </p:scale>
        <p:origin x="-186" y="-396"/>
      </p:cViewPr>
      <p:guideLst>
        <p:guide orient="horz" pos="2160"/>
        <p:guide orient="horz" pos="74"/>
        <p:guide orient="horz" pos="347"/>
        <p:guide orient="horz" pos="664"/>
        <p:guide orient="horz" pos="4161"/>
        <p:guide orient="horz" pos="2251"/>
        <p:guide orient="horz" pos="3748"/>
        <p:guide orient="horz" pos="165"/>
        <p:guide orient="horz" pos="845"/>
        <p:guide orient="horz" pos="822"/>
        <p:guide orient="horz" pos="2409"/>
        <p:guide orient="horz" pos="2433"/>
        <p:guide pos="351"/>
        <p:guide pos="5409"/>
        <p:guide pos="2925"/>
        <p:guide pos="2834"/>
        <p:guide pos="5601"/>
        <p:guide pos="4785"/>
        <p:guide pos="2614"/>
        <p:guide pos="2525"/>
        <p:guide pos="5473"/>
        <p:guide pos="15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2070" y="-90"/>
      </p:cViewPr>
      <p:guideLst>
        <p:guide orient="horz" pos="3224"/>
        <p:guide pos="22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40F6A5-9080-4E70-B802-25C28AB79C70}" type="datetimeFigureOut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820602F-4F05-45D9-805B-E85885946F2A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B4D840-579E-4A0A-8746-563BB81BFCF8}" type="datetimeFigureOut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849F58B-522D-43AE-9196-6FF1A84B551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G:\_DTP Bureau\LIVE JOBS\DTP56000 - 56999\DTP56185 - SG CIB PPT Template 2011\graphics\SG CIB Building Logo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88" y="6071489"/>
            <a:ext cx="2880000" cy="5730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3" y="2179800"/>
            <a:ext cx="8029574" cy="1249200"/>
          </a:xfrm>
        </p:spPr>
        <p:txBody>
          <a:bodyPr>
            <a:noAutofit/>
          </a:bodyPr>
          <a:lstStyle>
            <a:lvl1pPr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GB" sz="3800" b="0" kern="1200" cap="all" baseline="0" noProof="0" dirty="0" smtClean="0">
                <a:solidFill>
                  <a:srgbClr val="E6002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3" y="3573463"/>
            <a:ext cx="8029574" cy="3240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45024" y="258432"/>
            <a:ext cx="2951164" cy="144000"/>
          </a:xfrm>
          <a:prstGeom prst="rect">
            <a:avLst/>
          </a:prstGeom>
        </p:spPr>
        <p:txBody>
          <a:bodyPr anchor="ctr"/>
          <a:lstStyle>
            <a:lvl1pPr algn="l">
              <a:defRPr sz="1100"/>
            </a:lvl1pPr>
          </a:lstStyle>
          <a:p>
            <a:fld id="{3A7D07B9-9BF6-4590-8068-E934DFF88FCF}" type="datetime1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gray">
          <a:xfrm flipV="1">
            <a:off x="4572000" y="209550"/>
            <a:ext cx="0" cy="266700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476672"/>
            <a:ext cx="3938017" cy="432048"/>
          </a:xfr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OPTIONAL: USE C1-C2-C3 for internal use and Confidential otherwise – Please delete box once decided</a:t>
            </a:r>
            <a:endParaRPr lang="en-GB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27884" y="4408320"/>
            <a:ext cx="2088232" cy="1252928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ct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OPTIONAL : Client Logo Area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Please resize the logo to fit this area.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This box must be deleted once the presentation is complete.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7784" y="1341438"/>
            <a:ext cx="8028432" cy="190800"/>
          </a:xfrm>
          <a:prstGeom prst="rect">
            <a:avLst/>
          </a:prstGeom>
          <a:ln>
            <a:noFill/>
            <a:prstDash val="dash"/>
          </a:ln>
        </p:spPr>
        <p:txBody>
          <a:bodyPr anchor="t">
            <a:noAutofit/>
          </a:bodyPr>
          <a:lstStyle>
            <a:lvl1pPr marL="0" indent="0" algn="ctr">
              <a:buNone/>
              <a:defRPr sz="1200" b="1" i="0" cap="all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THIS IS AN </a:t>
            </a:r>
            <a:r>
              <a:rPr lang="en-US" noProof="0" dirty="0" err="1" smtClean="0"/>
              <a:t>OnScreen</a:t>
            </a:r>
            <a:r>
              <a:rPr lang="en-US" noProof="0" dirty="0" smtClean="0"/>
              <a:t> Template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489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489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+ Sidebar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445200" cy="460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341438"/>
            <a:ext cx="3445200" cy="460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34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86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86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+ Sidebar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34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86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86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57213" y="357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Row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Column + 2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1762" cy="489902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3438" y="1053000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1762" cy="237807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3438" y="1053000"/>
            <a:ext cx="3942000" cy="489695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6975" y="3570924"/>
            <a:ext cx="3942000" cy="237902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4896000"/>
          </a:xfrm>
        </p:spPr>
        <p:txBody>
          <a:bodyPr>
            <a:noAutofit/>
          </a:bodyPr>
          <a:lstStyle>
            <a:lvl1pPr marL="0" indent="0">
              <a:buNone/>
              <a:defRPr sz="1200" b="0" baseline="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Row + 2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Row + 2 Quarter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Row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213" y="1054100"/>
            <a:ext cx="8028000" cy="576000"/>
          </a:xfrm>
        </p:spPr>
        <p:txBody>
          <a:bodyPr anchor="ctr">
            <a:noAutofit/>
          </a:bodyPr>
          <a:lstStyle>
            <a:lvl1pPr algn="ctr"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911096"/>
            <a:ext cx="8028000" cy="4035600"/>
          </a:xfrm>
        </p:spPr>
        <p:txBody>
          <a:bodyPr rIns="0"/>
          <a:lstStyle>
            <a:lvl1pPr marL="0" indent="0">
              <a:buNone/>
              <a:tabLst>
                <a:tab pos="7988300" algn="r"/>
              </a:tabLst>
              <a:defRPr b="1" cap="all" baseline="0">
                <a:solidFill>
                  <a:srgbClr val="E60028"/>
                </a:solidFill>
              </a:defRPr>
            </a:lvl1pPr>
            <a:lvl2pPr marL="0" indent="0">
              <a:buNone/>
              <a:tabLst>
                <a:tab pos="7988300" algn="r"/>
              </a:tabLst>
              <a:defRPr cap="all" baseline="0"/>
            </a:lvl2pPr>
            <a:lvl3pPr marL="0" indent="0">
              <a:buNone/>
              <a:tabLst>
                <a:tab pos="7988300" algn="r"/>
              </a:tabLst>
              <a:defRPr sz="1600" cap="all" baseline="0"/>
            </a:lvl3pPr>
            <a:lvl4pPr marL="0" indent="0">
              <a:buNone/>
              <a:tabLst>
                <a:tab pos="7988300" algn="r"/>
              </a:tabLst>
              <a:defRPr sz="1600" cap="all" baseline="0"/>
            </a:lvl4pPr>
            <a:lvl5pPr marL="0" indent="0">
              <a:buNone/>
              <a:tabLst>
                <a:tab pos="7988300" algn="r"/>
              </a:tabLst>
              <a:defRPr sz="1600" cap="all" baseline="0"/>
            </a:lvl5pPr>
          </a:lstStyle>
          <a:p>
            <a:pPr lvl="0"/>
            <a:r>
              <a:rPr lang="en-US" dirty="0" smtClean="0"/>
              <a:t>CLICK TO EDIT MASTER TEXT STYLES	x</a:t>
            </a:r>
          </a:p>
          <a:p>
            <a:pPr lvl="1"/>
            <a:r>
              <a:rPr lang="en-US" dirty="0" smtClean="0"/>
              <a:t>SECOND LEVEL	x</a:t>
            </a:r>
          </a:p>
          <a:p>
            <a:pPr lvl="2"/>
            <a:r>
              <a:rPr lang="en-US" dirty="0" smtClean="0"/>
              <a:t>THIRD LEVEL	x</a:t>
            </a:r>
          </a:p>
          <a:p>
            <a:pPr lvl="3"/>
            <a:r>
              <a:rPr lang="en-US" dirty="0" smtClean="0"/>
              <a:t>FOURTH LEVEL	x</a:t>
            </a:r>
          </a:p>
          <a:p>
            <a:pPr lvl="4"/>
            <a:r>
              <a:rPr lang="en-US" dirty="0" smtClean="0"/>
              <a:t>FIFTH LEVEL	x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10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3958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able of Conten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213" y="1054100"/>
            <a:ext cx="8028000" cy="576000"/>
          </a:xfrm>
        </p:spPr>
        <p:txBody>
          <a:bodyPr anchor="ctr">
            <a:noAutofit/>
          </a:bodyPr>
          <a:lstStyle>
            <a:lvl1pPr algn="ctr"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3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911096"/>
            <a:ext cx="8028000" cy="4035600"/>
          </a:xfrm>
        </p:spPr>
        <p:txBody>
          <a:bodyPr rIns="0" numCol="2" spcCol="216000"/>
          <a:lstStyle>
            <a:lvl1pPr marL="0" indent="0">
              <a:buNone/>
              <a:tabLst>
                <a:tab pos="3924000" algn="r"/>
                <a:tab pos="7920000" algn="r"/>
              </a:tabLst>
              <a:defRPr sz="1600" b="1" cap="all" baseline="0">
                <a:solidFill>
                  <a:srgbClr val="E60028"/>
                </a:solidFill>
              </a:defRPr>
            </a:lvl1pPr>
            <a:lvl2pPr marL="0" indent="0">
              <a:buNone/>
              <a:tabLst>
                <a:tab pos="3924000" algn="r"/>
                <a:tab pos="7920000" algn="r"/>
              </a:tabLst>
              <a:defRPr cap="all" baseline="0"/>
            </a:lvl2pPr>
            <a:lvl3pPr marL="0" indent="0">
              <a:buNone/>
              <a:tabLst>
                <a:tab pos="3924000" algn="r"/>
                <a:tab pos="7920000" algn="r"/>
              </a:tabLst>
              <a:defRPr sz="1600" cap="all" baseline="0"/>
            </a:lvl3pPr>
            <a:lvl4pPr marL="0" indent="0">
              <a:buNone/>
              <a:tabLst>
                <a:tab pos="3924000" algn="r"/>
                <a:tab pos="7920000" algn="r"/>
              </a:tabLst>
              <a:defRPr sz="1600" cap="all" baseline="0"/>
            </a:lvl4pPr>
            <a:lvl5pPr marL="0" indent="0">
              <a:buNone/>
              <a:tabLst>
                <a:tab pos="3924000" algn="r"/>
                <a:tab pos="7920000" algn="r"/>
              </a:tabLst>
              <a:defRPr sz="1600" cap="all" baseline="0"/>
            </a:lvl5pPr>
          </a:lstStyle>
          <a:p>
            <a:pPr lvl="0"/>
            <a:r>
              <a:rPr lang="en-US" dirty="0" smtClean="0"/>
              <a:t>CLICK TO EDIT MASTER TEXT STYLES	x</a:t>
            </a:r>
          </a:p>
          <a:p>
            <a:pPr lvl="1"/>
            <a:r>
              <a:rPr lang="en-US" dirty="0" smtClean="0"/>
              <a:t>SECOND LEVEL	x</a:t>
            </a:r>
          </a:p>
          <a:p>
            <a:pPr lvl="2"/>
            <a:r>
              <a:rPr lang="en-US" dirty="0" smtClean="0"/>
              <a:t>THIRD LEVEL	x</a:t>
            </a:r>
          </a:p>
          <a:p>
            <a:pPr lvl="3"/>
            <a:r>
              <a:rPr lang="en-US" dirty="0" smtClean="0"/>
              <a:t>FOURTH LEVEL	x</a:t>
            </a:r>
          </a:p>
          <a:p>
            <a:pPr lvl="4"/>
            <a:r>
              <a:rPr lang="en-US" dirty="0" smtClean="0"/>
              <a:t>FIFTH LEVEL	x</a:t>
            </a:r>
            <a:endParaRPr lang="en-GB" dirty="0" smtClean="0"/>
          </a:p>
          <a:p>
            <a:pPr lvl="0"/>
            <a:endParaRPr lang="en-US" dirty="0" smtClean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865863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4" name="Date Placeholder 3"/>
          <p:cNvSpPr txBox="1">
            <a:spLocks/>
          </p:cNvSpPr>
          <p:nvPr userDrawn="1"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10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.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2179800"/>
            <a:ext cx="8029575" cy="1249200"/>
          </a:xfrm>
        </p:spPr>
        <p:txBody>
          <a:bodyPr>
            <a:noAutofit/>
          </a:bodyPr>
          <a:lstStyle>
            <a:lvl1pPr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0" kern="1200" cap="all" baseline="0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divider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3" y="3573463"/>
            <a:ext cx="8029574" cy="3240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none" baseline="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8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asic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942000" cy="46054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341438"/>
            <a:ext cx="3942000" cy="46054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G:\_DTP Bureau\LIVE JOBS\DTP56000 - 56999\DTP56185 - SG CIB PPT Template 2011\graphics\SOCCIB104_CMYK Black Text.emf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213" y="260349"/>
            <a:ext cx="7038000" cy="28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3" y="1050924"/>
            <a:ext cx="80280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gray">
          <a:xfrm flipH="1">
            <a:off x="244475" y="765175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>
            <a:spLocks/>
          </p:cNvSpPr>
          <p:nvPr/>
        </p:nvSpPr>
        <p:spPr>
          <a:xfrm>
            <a:off x="863958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" name="Date Placeholder 3"/>
          <p:cNvSpPr txBox="1">
            <a:spLocks/>
          </p:cNvSpPr>
          <p:nvPr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gray">
          <a:xfrm flipH="1">
            <a:off x="250824" y="6256340"/>
            <a:ext cx="8640762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48" r:id="rId9"/>
    <p:sldLayoutId id="2147483837" r:id="rId10"/>
    <p:sldLayoutId id="2147483851" r:id="rId11"/>
    <p:sldLayoutId id="2147483838" r:id="rId12"/>
    <p:sldLayoutId id="2147483849" r:id="rId13"/>
    <p:sldLayoutId id="2147483839" r:id="rId14"/>
    <p:sldLayoutId id="2147483850" r:id="rId15"/>
    <p:sldLayoutId id="2147483840" r:id="rId16"/>
    <p:sldLayoutId id="2147483841" r:id="rId17"/>
    <p:sldLayoutId id="2147483852" r:id="rId18"/>
    <p:sldLayoutId id="2147483853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</p:sldLayoutIdLst>
  <p:hf hdr="0" ftr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GB" sz="1800" b="1" kern="1200" cap="all" baseline="0" noProof="0" dirty="0" smtClean="0">
          <a:solidFill>
            <a:srgbClr val="E6002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600"/>
        </a:spcBef>
        <a:buClr>
          <a:schemeClr val="tx2"/>
        </a:buClr>
        <a:buSzPct val="90000"/>
        <a:buFont typeface="Wingdings" pitchFamily="2" charset="2"/>
        <a:buChar char="n"/>
        <a:defRPr sz="16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4625" algn="l" defTabSz="91440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●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9750" indent="-182563" algn="l" defTabSz="914400" rtl="0" eaLnBrk="1" latinLnBrk="0" hangingPunct="1">
        <a:spcBef>
          <a:spcPts val="600"/>
        </a:spcBef>
        <a:buClr>
          <a:schemeClr val="tx2"/>
        </a:buClr>
        <a:buFont typeface="Webdings" pitchFamily="18" charset="2"/>
        <a:buChar char="4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2788" indent="-173038" algn="l" defTabSz="91440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–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95350" indent="-182563" algn="l" defTabSz="914400" rtl="0" eaLnBrk="1" latinLnBrk="0" hangingPunct="1">
        <a:spcBef>
          <a:spcPts val="600"/>
        </a:spcBef>
        <a:buClr>
          <a:schemeClr val="tx2"/>
        </a:buClr>
        <a:buFont typeface="Wingdings" pitchFamily="2" charset="2"/>
        <a:buChar char="w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\\PARVCIB09.fr.world.socgen\users31$\cshoeibi090715\FIN'IT\Main%20theme.mp3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4" name="Picture 3" descr="star wars2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19" y="1905190"/>
              <a:ext cx="5904762" cy="30476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6"/>
          <p:cNvSpPr txBox="1"/>
          <p:nvPr/>
        </p:nvSpPr>
        <p:spPr>
          <a:xfrm>
            <a:off x="3905794" y="4807131"/>
            <a:ext cx="3187337" cy="8752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dirty="0" smtClean="0"/>
              <a:t>QUIZZ</a:t>
            </a:r>
            <a:endParaRPr lang="en-US" sz="1100" dirty="0" smtClean="0"/>
          </a:p>
        </p:txBody>
      </p:sp>
      <p:sp>
        <p:nvSpPr>
          <p:cNvPr id="8" name="TextBox 7"/>
          <p:cNvSpPr txBox="1"/>
          <p:nvPr/>
        </p:nvSpPr>
        <p:spPr>
          <a:xfrm rot="20967483">
            <a:off x="5368834" y="4650378"/>
            <a:ext cx="2651760" cy="953588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4800" b="1" dirty="0" smtClean="0">
                <a:solidFill>
                  <a:srgbClr val="FFC3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Le QUIZZ</a:t>
            </a:r>
            <a:endParaRPr lang="en-US" sz="4800" b="1" dirty="0" smtClean="0">
              <a:solidFill>
                <a:srgbClr val="FFC3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pic>
        <p:nvPicPr>
          <p:cNvPr id="11" name="Main theme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09550" y="228600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123825"/>
            <a:ext cx="43815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69b8eac724b49e572001685f6b1d4ea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335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671" y="860805"/>
            <a:ext cx="57258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Q5 - Qu’est-ce Link-up 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site de rencontre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boys band français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programme de transformation transverse SG-CIB &amp; SG-PRIV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nom d’une boisson energy-drink</a:t>
            </a:r>
          </a:p>
        </p:txBody>
      </p:sp>
      <p:pic>
        <p:nvPicPr>
          <p:cNvPr id="6" name="Picture 5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453" y="3145462"/>
            <a:ext cx="281484" cy="281484"/>
          </a:xfrm>
          <a:prstGeom prst="rect">
            <a:avLst/>
          </a:prstGeom>
        </p:spPr>
      </p:pic>
      <p:pic>
        <p:nvPicPr>
          <p:cNvPr id="7" name="Picture 6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593" y="3845102"/>
            <a:ext cx="329205" cy="329205"/>
          </a:xfrm>
          <a:prstGeom prst="rect">
            <a:avLst/>
          </a:prstGeom>
        </p:spPr>
      </p:pic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412" y="4583415"/>
            <a:ext cx="345566" cy="345566"/>
          </a:xfrm>
          <a:prstGeom prst="rect">
            <a:avLst/>
          </a:prstGeom>
        </p:spPr>
      </p:pic>
      <p:pic>
        <p:nvPicPr>
          <p:cNvPr id="9" name="Picture 8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270" y="567690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69b8eac724b49e572001685f6b1d4ea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335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671" y="860805"/>
            <a:ext cx="57258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Q5 - Qu’est-ce Link-up 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site de rencontre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boys band français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programme de transformation transverse SG-CIB &amp; SG-PRIV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 nom d’une boisson energy-drink</a:t>
            </a:r>
          </a:p>
        </p:txBody>
      </p:sp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12" y="45834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527903"/>
            <a:ext cx="5305425" cy="3320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400049" y="247189"/>
            <a:ext cx="860107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Q6 - Qu’est-ce ONYX ?</a:t>
            </a:r>
          </a:p>
          <a:p>
            <a:pPr marL="800100"/>
            <a:endParaRPr lang="fr-FR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groupe de rap hardcore américain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acronyme masqué : X &gt;-- ON  ( Y couché)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minéral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société de ramassage de déchets et filiale de Veolia Environnement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espèce de Pokémon</a:t>
            </a:r>
            <a:endParaRPr lang="fr-FR" sz="20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Picture 10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490" y="923924"/>
            <a:ext cx="255121" cy="255121"/>
          </a:xfrm>
          <a:prstGeom prst="rect">
            <a:avLst/>
          </a:prstGeom>
        </p:spPr>
      </p:pic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841" y="1333500"/>
            <a:ext cx="297632" cy="297632"/>
          </a:xfrm>
          <a:prstGeom prst="rect">
            <a:avLst/>
          </a:prstGeom>
        </p:spPr>
      </p:pic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450" y="1816428"/>
            <a:ext cx="312202" cy="312202"/>
          </a:xfrm>
          <a:prstGeom prst="rect">
            <a:avLst/>
          </a:prstGeom>
        </p:spPr>
      </p:pic>
      <p:pic>
        <p:nvPicPr>
          <p:cNvPr id="14" name="Picture 13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599" y="2270404"/>
            <a:ext cx="339445" cy="339445"/>
          </a:xfrm>
          <a:prstGeom prst="rect">
            <a:avLst/>
          </a:prstGeom>
        </p:spPr>
      </p:pic>
      <p:pic>
        <p:nvPicPr>
          <p:cNvPr id="15" name="Picture 14" descr="1452184423_Qui-Gon_Jinns_light-sab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499" y="3038474"/>
            <a:ext cx="285749" cy="285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527903"/>
            <a:ext cx="5305425" cy="3320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400049" y="247189"/>
            <a:ext cx="860107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Q6 - Qu’est-ce ONYX ?</a:t>
            </a:r>
          </a:p>
          <a:p>
            <a:pPr marL="800100"/>
            <a:endParaRPr lang="fr-FR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groupe de rap hardcore américain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acronyme masqué : X &gt;-- ON  ( Y couché)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minéral</a:t>
            </a:r>
          </a:p>
          <a:p>
            <a:pPr marL="800100"/>
            <a:r>
              <a:rPr lang="fr-FR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société de ramassage de déchets et filiale de Veolia Environnement</a:t>
            </a:r>
          </a:p>
          <a:p>
            <a:pPr marL="800100"/>
            <a:r>
              <a:rPr lang="fr-FR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espèce de Pokémon</a:t>
            </a:r>
            <a:endParaRPr lang="fr-FR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841" y="1333500"/>
            <a:ext cx="297632" cy="29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59620" y="4552858"/>
            <a:ext cx="45221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Q7 -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Quel est l’ancêtre d’ETS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EBTS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Contrib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MTS</a:t>
            </a:r>
          </a:p>
        </p:txBody>
      </p:sp>
      <p:pic>
        <p:nvPicPr>
          <p:cNvPr id="16" name="Picture 15" descr="Stormtrooper-1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5415" y="5333999"/>
            <a:ext cx="255121" cy="255121"/>
          </a:xfrm>
          <a:prstGeom prst="rect">
            <a:avLst/>
          </a:prstGeom>
        </p:spPr>
      </p:pic>
      <p:pic>
        <p:nvPicPr>
          <p:cNvPr id="17" name="Picture 16" descr="1452184434_Obi_Wans_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6766" y="5743575"/>
            <a:ext cx="297632" cy="297632"/>
          </a:xfrm>
          <a:prstGeom prst="rect">
            <a:avLst/>
          </a:prstGeom>
        </p:spPr>
      </p:pic>
      <p:pic>
        <p:nvPicPr>
          <p:cNvPr id="18" name="Picture 17" descr="Star-Wars-Yoda-2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0375" y="6226503"/>
            <a:ext cx="312202" cy="312202"/>
          </a:xfrm>
          <a:prstGeom prst="rect">
            <a:avLst/>
          </a:prstGeom>
        </p:spPr>
      </p:pic>
      <p:pic>
        <p:nvPicPr>
          <p:cNvPr id="19" name="Picture 18" descr="la-princesa-lei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2100" y="142875"/>
            <a:ext cx="574040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59620" y="4552858"/>
            <a:ext cx="45221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Q7 -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Quel est l’ancêtre d’ETS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EBTS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Contrib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MTS</a:t>
            </a:r>
          </a:p>
        </p:txBody>
      </p:sp>
      <p:pic>
        <p:nvPicPr>
          <p:cNvPr id="19" name="Picture 18" descr="la-princesa-le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2100" y="142875"/>
            <a:ext cx="574040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75" y="6226503"/>
            <a:ext cx="312202" cy="312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1"/>
            <a:ext cx="4343400" cy="3260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56829" y="849087"/>
            <a:ext cx="86824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Q8 - DPS signifie :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C’est le Code IATA de l'aéroport de Bali-Denpasar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C’est le stock ticker de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eere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ower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ystems,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fabriquant de tracteurs US John Deere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ynamic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ortfolio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type de corporate actions</a:t>
            </a:r>
          </a:p>
        </p:txBody>
      </p:sp>
      <p:pic>
        <p:nvPicPr>
          <p:cNvPr id="6" name="Picture 5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191" y="3619500"/>
            <a:ext cx="302746" cy="302746"/>
          </a:xfrm>
          <a:prstGeom prst="rect">
            <a:avLst/>
          </a:prstGeom>
        </p:spPr>
      </p:pic>
      <p:pic>
        <p:nvPicPr>
          <p:cNvPr id="7" name="Picture 6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41" y="4238625"/>
            <a:ext cx="345257" cy="345257"/>
          </a:xfrm>
          <a:prstGeom prst="rect">
            <a:avLst/>
          </a:prstGeom>
        </p:spPr>
      </p:pic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412" y="5269215"/>
            <a:ext cx="345566" cy="345566"/>
          </a:xfrm>
          <a:prstGeom prst="rect">
            <a:avLst/>
          </a:prstGeom>
        </p:spPr>
      </p:pic>
      <p:pic>
        <p:nvPicPr>
          <p:cNvPr id="9" name="Picture 8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250" y="5908955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1"/>
            <a:ext cx="4343400" cy="3260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56829" y="849087"/>
            <a:ext cx="86824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Q8 - DPS signifie :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C’est le Code IATA de l'aéroport de Bali-Denpasar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C’est le stock ticker de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eere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ower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ystems,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 fabriquant de tracteurs US John Deere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ynamic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ortfolio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type de corporate actions</a:t>
            </a:r>
          </a:p>
        </p:txBody>
      </p:sp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12" y="52692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478ec71be107bb9ebf066f908c6a752d_large.jpg"/>
          <p:cNvPicPr>
            <a:picLocks noChangeAspect="1"/>
          </p:cNvPicPr>
          <p:nvPr/>
        </p:nvPicPr>
        <p:blipFill>
          <a:blip r:embed="rId2" cstate="print"/>
          <a:srcRect l="35474"/>
          <a:stretch>
            <a:fillRect/>
          </a:stretch>
        </p:blipFill>
        <p:spPr>
          <a:xfrm>
            <a:off x="5104630" y="152400"/>
            <a:ext cx="3867919" cy="3371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04849" y="2274064"/>
            <a:ext cx="524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premiers mois en prod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49" y="4818787"/>
            <a:ext cx="82391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caractère extrêmement modulaire, orienté services,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voire disruptif de l’application (demander à Vincent Thomas ou Julien Messelier)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Aucune idée, c’était juste pour écrire un truc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850" y="3786485"/>
            <a:ext cx="82867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l’outil utilisé par les architectes de l’époque pour penser toutes les architectures des softs de la SG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3358" y="1225034"/>
            <a:ext cx="3523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Q9 - D’où vient le nom </a:t>
            </a:r>
          </a:p>
          <a:p>
            <a:pPr marL="742950"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Domino ?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516" y="3124200"/>
            <a:ext cx="302746" cy="302746"/>
          </a:xfrm>
          <a:prstGeom prst="rect">
            <a:avLst/>
          </a:prstGeom>
        </p:spPr>
      </p:pic>
      <p:pic>
        <p:nvPicPr>
          <p:cNvPr id="11" name="Picture 10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866" y="3800475"/>
            <a:ext cx="345257" cy="345257"/>
          </a:xfrm>
          <a:prstGeom prst="rect">
            <a:avLst/>
          </a:prstGeom>
        </p:spPr>
      </p:pic>
      <p:pic>
        <p:nvPicPr>
          <p:cNvPr id="12" name="Picture 11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737" y="4888215"/>
            <a:ext cx="345566" cy="345566"/>
          </a:xfrm>
          <a:prstGeom prst="rect">
            <a:avLst/>
          </a:prstGeom>
        </p:spPr>
      </p:pic>
      <p:pic>
        <p:nvPicPr>
          <p:cNvPr id="13" name="Picture 12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575" y="6194828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478ec71be107bb9ebf066f908c6a752d_large.jpg"/>
          <p:cNvPicPr>
            <a:picLocks noChangeAspect="1"/>
          </p:cNvPicPr>
          <p:nvPr/>
        </p:nvPicPr>
        <p:blipFill>
          <a:blip r:embed="rId2" cstate="print"/>
          <a:srcRect l="35474"/>
          <a:stretch>
            <a:fillRect/>
          </a:stretch>
        </p:blipFill>
        <p:spPr>
          <a:xfrm>
            <a:off x="5104630" y="152400"/>
            <a:ext cx="3867919" cy="3371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04849" y="2274064"/>
            <a:ext cx="524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 premiers mois en prod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49" y="4818787"/>
            <a:ext cx="82391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Du caractère extrêmement modulaire, orienté services,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voire disruptif de l’application (demander à Vincent Thomas ou Julien Messelier)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Aucune idée, c’était juste pour écrire un truc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850" y="3786485"/>
            <a:ext cx="82867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l’outil utilisé par les architectes de l’époque pour penser toutes les architectures des softs de la SG</a:t>
            </a:r>
            <a:endParaRPr lang="en-US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3358" y="1225034"/>
            <a:ext cx="3523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Q9 - D’où vient le nom </a:t>
            </a:r>
          </a:p>
          <a:p>
            <a:pPr marL="742950"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Domino ?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3" name="Picture 12" descr="R2-D2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575" y="6194828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grpSp>
        <p:nvGrpSpPr>
          <p:cNvPr id="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8" name="Picture 7" descr="5a63d2b819f60a933f29d49c735403f7_large.jpg"/>
            <p:cNvPicPr>
              <a:picLocks noChangeAspect="1"/>
            </p:cNvPicPr>
            <p:nvPr/>
          </p:nvPicPr>
          <p:blipFill>
            <a:blip r:embed="rId2" cstate="print"/>
            <a:srcRect t="12547" b="4571"/>
            <a:stretch>
              <a:fillRect/>
            </a:stretch>
          </p:blipFill>
          <p:spPr>
            <a:xfrm>
              <a:off x="1280165" y="139335"/>
              <a:ext cx="6570617" cy="40843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Rectangle 5"/>
          <p:cNvSpPr/>
          <p:nvPr/>
        </p:nvSpPr>
        <p:spPr>
          <a:xfrm>
            <a:off x="2512457" y="4039323"/>
            <a:ext cx="50727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Q1 - Que signifie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RAD ?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ich &amp;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wsome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evelopers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Ced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 &amp; T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rik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ictators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pplication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evelopment</a:t>
            </a:r>
          </a:p>
        </p:txBody>
      </p:sp>
      <p:pic>
        <p:nvPicPr>
          <p:cNvPr id="22" name="Picture 21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1177" y="4983787"/>
            <a:ext cx="281484" cy="281484"/>
          </a:xfrm>
          <a:prstGeom prst="rect">
            <a:avLst/>
          </a:prstGeom>
        </p:spPr>
      </p:pic>
      <p:pic>
        <p:nvPicPr>
          <p:cNvPr id="25" name="Picture 24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270" y="5492927"/>
            <a:ext cx="329205" cy="329205"/>
          </a:xfrm>
          <a:prstGeom prst="rect">
            <a:avLst/>
          </a:prstGeom>
        </p:spPr>
      </p:pic>
      <p:pic>
        <p:nvPicPr>
          <p:cNvPr id="27" name="Picture 26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3366" y="604074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4" name="Picture 3" descr="60139ca42be11c19a4a584f360364a69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924" y="3736709"/>
            <a:ext cx="5498161" cy="309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619125" y="1253550"/>
            <a:ext cx="838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dessert servi tous les lundis à la cantine des tours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style : le Dolce coding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doux nom d’un programme GBIS /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Newedge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L’acronyme de mots à la mode : Digital One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Liveflow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Cloud Excellence </a:t>
            </a:r>
            <a:endParaRPr lang="fr-FR" sz="22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336" y="443984"/>
            <a:ext cx="43794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Q10 - Qu’est-ce que DOLCE ?</a:t>
            </a:r>
          </a:p>
        </p:txBody>
      </p:sp>
      <p:pic>
        <p:nvPicPr>
          <p:cNvPr id="9" name="Picture 8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16" y="1323975"/>
            <a:ext cx="302746" cy="302746"/>
          </a:xfrm>
          <a:prstGeom prst="rect">
            <a:avLst/>
          </a:prstGeom>
        </p:spPr>
      </p:pic>
      <p:pic>
        <p:nvPicPr>
          <p:cNvPr id="10" name="Picture 9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666" y="1943100"/>
            <a:ext cx="345257" cy="345257"/>
          </a:xfrm>
          <a:prstGeom prst="rect">
            <a:avLst/>
          </a:prstGeom>
        </p:spPr>
      </p:pic>
      <p:pic>
        <p:nvPicPr>
          <p:cNvPr id="11" name="Picture 10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37" y="2640315"/>
            <a:ext cx="345566" cy="345566"/>
          </a:xfrm>
          <a:prstGeom prst="rect">
            <a:avLst/>
          </a:prstGeom>
        </p:spPr>
      </p:pic>
      <p:pic>
        <p:nvPicPr>
          <p:cNvPr id="12" name="Picture 11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375" y="3270530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4" name="Picture 3" descr="60139ca42be11c19a4a584f360364a69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924" y="3736709"/>
            <a:ext cx="5498161" cy="309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619125" y="1253550"/>
            <a:ext cx="838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dessert servi tous les lundis à la cantine des tours</a:t>
            </a:r>
          </a:p>
          <a:p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style : le Dolce coding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doux nom d’un programme GBIS /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Newedge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L’acronyme de mots à la mode : Digital One 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Liveflow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Cloud Excellence </a:t>
            </a:r>
            <a:endParaRPr lang="fr-FR" sz="2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336" y="443984"/>
            <a:ext cx="43794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Q10 - Qu’est-ce que DOLCE ?</a:t>
            </a:r>
          </a:p>
        </p:txBody>
      </p:sp>
      <p:pic>
        <p:nvPicPr>
          <p:cNvPr id="11" name="Picture 10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537" y="26403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8195" y="123825"/>
            <a:ext cx="5467442" cy="315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47726" y="3358575"/>
            <a:ext cx="84867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dédiée à l’organisation de soirées CTT/EQD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help desk disponible 24h/24h pour toutes vos problématiques organisationnelles 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qui a vocation à prendre en charge </a:t>
            </a: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études et projets transverses sur la chaine 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100% BIO</a:t>
            </a:r>
            <a:endParaRPr lang="fr-FR" sz="22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73" y="1186934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Q11 - Qu’est-ce</a:t>
            </a:r>
          </a:p>
          <a:p>
            <a:pPr marL="91440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l’ORGA team ?</a:t>
            </a:r>
          </a:p>
        </p:txBody>
      </p:sp>
      <p:pic>
        <p:nvPicPr>
          <p:cNvPr id="7" name="Picture 6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816" y="3429000"/>
            <a:ext cx="302746" cy="302746"/>
          </a:xfrm>
          <a:prstGeom prst="rect">
            <a:avLst/>
          </a:prstGeom>
        </p:spPr>
      </p:pic>
      <p:pic>
        <p:nvPicPr>
          <p:cNvPr id="8" name="Picture 7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166" y="4029075"/>
            <a:ext cx="345257" cy="345257"/>
          </a:xfrm>
          <a:prstGeom prst="rect">
            <a:avLst/>
          </a:prstGeom>
        </p:spPr>
      </p:pic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37" y="5078715"/>
            <a:ext cx="345566" cy="345566"/>
          </a:xfrm>
          <a:prstGeom prst="rect">
            <a:avLst/>
          </a:prstGeom>
        </p:spPr>
      </p:pic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75" y="6070880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8195" y="123825"/>
            <a:ext cx="5467442" cy="315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47726" y="3358575"/>
            <a:ext cx="84867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équipe dédiée à l’organisation de soirées CTT/EQD</a:t>
            </a:r>
          </a:p>
          <a:p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help desk disponible 24h/24h pour toutes vos problématiques organisationnelles 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qui a vocation à prendre en charge </a:t>
            </a: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études et projets transverses sur la chaine 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équipe 100% BIO</a:t>
            </a:r>
            <a:endParaRPr lang="fr-FR" sz="2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73" y="1186934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Q11 - Qu’est-ce</a:t>
            </a:r>
          </a:p>
          <a:p>
            <a:pPr marL="91440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l’ORGA team ?</a:t>
            </a:r>
          </a:p>
        </p:txBody>
      </p:sp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7" y="5078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Dark Vador.jpg"/>
          <p:cNvPicPr>
            <a:picLocks noChangeAspect="1"/>
          </p:cNvPicPr>
          <p:nvPr/>
        </p:nvPicPr>
        <p:blipFill>
          <a:blip r:embed="rId2" cstate="print"/>
          <a:srcRect l="6145" t="4972" r="-4479"/>
          <a:stretch>
            <a:fillRect/>
          </a:stretch>
        </p:blipFill>
        <p:spPr>
          <a:xfrm>
            <a:off x="3880993" y="114300"/>
            <a:ext cx="5424932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40" y="939284"/>
            <a:ext cx="4317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Q12 - Que veut dire ECARE 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551" y="2439123"/>
            <a:ext cx="85248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velyne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hagneau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ARE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CARE programme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bsolute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evamping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lectronically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CARE mais faute dans la traduction en anglais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confiée à $£$X%$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hain: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lignment,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eactivity and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fficiency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</a:t>
            </a:r>
          </a:p>
        </p:txBody>
      </p:sp>
      <p:pic>
        <p:nvPicPr>
          <p:cNvPr id="14" name="Picture 13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266" y="2505075"/>
            <a:ext cx="302746" cy="302746"/>
          </a:xfrm>
          <a:prstGeom prst="rect">
            <a:avLst/>
          </a:prstGeom>
        </p:spPr>
      </p:pic>
      <p:pic>
        <p:nvPicPr>
          <p:cNvPr id="15" name="Picture 14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616" y="3171825"/>
            <a:ext cx="345257" cy="345257"/>
          </a:xfrm>
          <a:prstGeom prst="rect">
            <a:avLst/>
          </a:prstGeom>
        </p:spPr>
      </p:pic>
      <p:pic>
        <p:nvPicPr>
          <p:cNvPr id="16" name="Picture 15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487" y="3849990"/>
            <a:ext cx="345566" cy="345566"/>
          </a:xfrm>
          <a:prstGeom prst="rect">
            <a:avLst/>
          </a:prstGeom>
        </p:spPr>
      </p:pic>
      <p:pic>
        <p:nvPicPr>
          <p:cNvPr id="17" name="Picture 16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5" y="4480205"/>
            <a:ext cx="406120" cy="406120"/>
          </a:xfrm>
          <a:prstGeom prst="rect">
            <a:avLst/>
          </a:prstGeom>
        </p:spPr>
      </p:pic>
      <p:pic>
        <p:nvPicPr>
          <p:cNvPr id="18" name="Picture 17" descr="1452184423_Qui-Gon_Jinns_light-sab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50" y="5448300"/>
            <a:ext cx="361948" cy="36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Dark Vador.jpg"/>
          <p:cNvPicPr>
            <a:picLocks noChangeAspect="1"/>
          </p:cNvPicPr>
          <p:nvPr/>
        </p:nvPicPr>
        <p:blipFill>
          <a:blip r:embed="rId2" cstate="print"/>
          <a:srcRect l="6145" t="4972" r="-4479"/>
          <a:stretch>
            <a:fillRect/>
          </a:stretch>
        </p:blipFill>
        <p:spPr>
          <a:xfrm>
            <a:off x="3880993" y="114300"/>
            <a:ext cx="5424932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40" y="939284"/>
            <a:ext cx="4317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Q12 - Que veut dire ECARE 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551" y="2439123"/>
            <a:ext cx="85248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velyne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hagneau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ARE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quity CARE programme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hain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bsolute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evamping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lectronically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 CARE mais faute dans la traduction en anglais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confiée à $£$X%$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hain: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lignment,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eactivity and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fficiency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</a:t>
            </a:r>
          </a:p>
        </p:txBody>
      </p:sp>
      <p:pic>
        <p:nvPicPr>
          <p:cNvPr id="18" name="Picture 17" descr="1452184423_Qui-Gon_Jinns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50" y="5448300"/>
            <a:ext cx="361948" cy="36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Star-Wars-Wallpaper-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33475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grpSp>
        <p:nvGrpSpPr>
          <p:cNvPr id="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8" name="Picture 7" descr="5a63d2b819f60a933f29d49c735403f7_large.jpg"/>
            <p:cNvPicPr>
              <a:picLocks noChangeAspect="1"/>
            </p:cNvPicPr>
            <p:nvPr/>
          </p:nvPicPr>
          <p:blipFill>
            <a:blip r:embed="rId2" cstate="print"/>
            <a:srcRect t="12547" b="4571"/>
            <a:stretch>
              <a:fillRect/>
            </a:stretch>
          </p:blipFill>
          <p:spPr>
            <a:xfrm>
              <a:off x="1280165" y="139335"/>
              <a:ext cx="6570617" cy="40843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Rectangle 5"/>
          <p:cNvSpPr/>
          <p:nvPr/>
        </p:nvSpPr>
        <p:spPr>
          <a:xfrm>
            <a:off x="2512457" y="4039323"/>
            <a:ext cx="50727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Q1 - Que signifie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RAD ?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ich &amp;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wsome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evelopers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Ced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 &amp; T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rik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ictators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pplication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evelopment</a:t>
            </a:r>
          </a:p>
        </p:txBody>
      </p:sp>
      <p:pic>
        <p:nvPicPr>
          <p:cNvPr id="12" name="Picture 11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3366" y="604074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557348"/>
            <a:ext cx="9144000" cy="7336967"/>
            <a:chOff x="0" y="-478967"/>
            <a:chExt cx="9144000" cy="733696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4" name="Picture 3" descr="e138cc69ba0008b997580f030988f321_large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78967"/>
              <a:ext cx="9144000" cy="51435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41755" y="3770791"/>
            <a:ext cx="750243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Q2 - Qui a été application manager de Storm 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Philippe Morrere</a:t>
            </a: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Chewbaca</a:t>
            </a: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Lionel Bello</a:t>
            </a: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7777" y="4698037"/>
            <a:ext cx="281484" cy="281484"/>
          </a:xfrm>
          <a:prstGeom prst="rect">
            <a:avLst/>
          </a:prstGeom>
        </p:spPr>
      </p:pic>
      <p:pic>
        <p:nvPicPr>
          <p:cNvPr id="13" name="Picture 12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3870" y="5207177"/>
            <a:ext cx="329205" cy="329205"/>
          </a:xfrm>
          <a:prstGeom prst="rect">
            <a:avLst/>
          </a:prstGeom>
        </p:spPr>
      </p:pic>
      <p:pic>
        <p:nvPicPr>
          <p:cNvPr id="14" name="Picture 13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9966" y="575499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0" y="-557348"/>
            <a:ext cx="9144000" cy="7336967"/>
            <a:chOff x="0" y="-478967"/>
            <a:chExt cx="9144000" cy="733696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4" name="Picture 3" descr="e138cc69ba0008b997580f030988f321_large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78967"/>
              <a:ext cx="9144000" cy="51435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41755" y="3770791"/>
            <a:ext cx="750243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Q2 - Qui a été application manager de Storm 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Philippe Morrere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Chewbaca</a:t>
            </a: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203325" indent="-61913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Lionel Bello</a:t>
            </a: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966" y="575499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6" name="Picture 5" descr="f77d8a78cdf7e4c26f035e2aeb9c5148_large.jpg"/>
          <p:cNvPicPr>
            <a:picLocks noChangeAspect="1"/>
          </p:cNvPicPr>
          <p:nvPr/>
        </p:nvPicPr>
        <p:blipFill>
          <a:blip r:embed="rId2" cstate="print"/>
          <a:srcRect b="2343"/>
          <a:stretch>
            <a:fillRect/>
          </a:stretch>
        </p:blipFill>
        <p:spPr>
          <a:xfrm>
            <a:off x="0" y="850188"/>
            <a:ext cx="9144000" cy="5581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87065" y="437265"/>
            <a:ext cx="8573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Q3 - Quelle divinité indienne n’est pas une application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périmètre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0675" y="154038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Shiva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Krishna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Vishnou</a:t>
            </a:r>
          </a:p>
        </p:txBody>
      </p:sp>
      <p:pic>
        <p:nvPicPr>
          <p:cNvPr id="11" name="Picture 10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702" y="1735762"/>
            <a:ext cx="281484" cy="281484"/>
          </a:xfrm>
          <a:prstGeom prst="rect">
            <a:avLst/>
          </a:prstGeom>
        </p:spPr>
      </p:pic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795" y="2244902"/>
            <a:ext cx="329205" cy="329205"/>
          </a:xfrm>
          <a:prstGeom prst="rect">
            <a:avLst/>
          </a:prstGeom>
        </p:spPr>
      </p:pic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91" y="2792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6" name="Picture 5" descr="f77d8a78cdf7e4c26f035e2aeb9c5148_large.jpg"/>
          <p:cNvPicPr>
            <a:picLocks noChangeAspect="1"/>
          </p:cNvPicPr>
          <p:nvPr/>
        </p:nvPicPr>
        <p:blipFill>
          <a:blip r:embed="rId2" cstate="print"/>
          <a:srcRect b="2343"/>
          <a:stretch>
            <a:fillRect/>
          </a:stretch>
        </p:blipFill>
        <p:spPr>
          <a:xfrm>
            <a:off x="0" y="850188"/>
            <a:ext cx="9144000" cy="5581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87065" y="437265"/>
            <a:ext cx="8573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Q3 - Quelle divinité indienne n’est pas une application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périmètre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0675" y="154038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Vishnou</a:t>
            </a:r>
          </a:p>
        </p:txBody>
      </p:sp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891" y="2792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a5defe24beb43cf5393ef5cd7c52a20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43501"/>
            <a:ext cx="5303520" cy="3977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12" y="823726"/>
            <a:ext cx="62102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uper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inancement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la science fiction pour adultes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nouveau standard sur lequel travaille le W3C pour remplacer la XSD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-asset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ecured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436" y="468749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Q4 - XSF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signifie :</a:t>
            </a:r>
          </a:p>
        </p:txBody>
      </p:sp>
      <p:pic>
        <p:nvPicPr>
          <p:cNvPr id="7" name="Picture 6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978" y="1459537"/>
            <a:ext cx="281484" cy="281484"/>
          </a:xfrm>
          <a:prstGeom prst="rect">
            <a:avLst/>
          </a:prstGeom>
        </p:spPr>
      </p:pic>
      <p:pic>
        <p:nvPicPr>
          <p:cNvPr id="8" name="Picture 7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118" y="2168702"/>
            <a:ext cx="329205" cy="329205"/>
          </a:xfrm>
          <a:prstGeom prst="rect">
            <a:avLst/>
          </a:prstGeom>
        </p:spPr>
      </p:pic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937" y="2907015"/>
            <a:ext cx="345566" cy="345566"/>
          </a:xfrm>
          <a:prstGeom prst="rect">
            <a:avLst/>
          </a:prstGeom>
        </p:spPr>
      </p:pic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7795" y="398145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a5defe24beb43cf5393ef5cd7c52a20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43501"/>
            <a:ext cx="5303520" cy="3977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12" y="823726"/>
            <a:ext cx="62102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uper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inancement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la science fiction pour adultes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nouveau standard sur lequel travaille le W3C pour remplacer la XSD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-asset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ecured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436" y="468749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Q4 - XSF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signifie :</a:t>
            </a:r>
          </a:p>
        </p:txBody>
      </p:sp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7795" y="398145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G CIB OnScreen Template 2012">
  <a:themeElements>
    <a:clrScheme name="SG CIB Theme Colours 2011">
      <a:dk1>
        <a:srgbClr val="000000"/>
      </a:dk1>
      <a:lt1>
        <a:srgbClr val="FFFFFF"/>
      </a:lt1>
      <a:dk2>
        <a:srgbClr val="AA8778"/>
      </a:dk2>
      <a:lt2>
        <a:srgbClr val="E1694B"/>
      </a:lt2>
      <a:accent1>
        <a:srgbClr val="BE574B"/>
      </a:accent1>
      <a:accent2>
        <a:srgbClr val="EF8341"/>
      </a:accent2>
      <a:accent3>
        <a:srgbClr val="EBAF47"/>
      </a:accent3>
      <a:accent4>
        <a:srgbClr val="709127"/>
      </a:accent4>
      <a:accent5>
        <a:srgbClr val="645E99"/>
      </a:accent5>
      <a:accent6>
        <a:srgbClr val="91929C"/>
      </a:accent6>
      <a:hlink>
        <a:srgbClr val="78236E"/>
      </a:hlink>
      <a:folHlink>
        <a:srgbClr val="9192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SG CIB OnScreen Template 2012</Template>
  <TotalTime>2522</TotalTime>
  <Words>541</Words>
  <Application>Microsoft Office PowerPoint</Application>
  <PresentationFormat>On-screen Show (4:3)</PresentationFormat>
  <Paragraphs>222</Paragraphs>
  <Slides>26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SG CIB OnScreen Template 2012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SOCIETE GENERALE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Sabiha BOUAZIZ (sbouaziz)</dc:creator>
  <cp:lastModifiedBy>Camille SHOEIBI ESNAASHARI (cshoeibi090715)</cp:lastModifiedBy>
  <cp:revision>67</cp:revision>
  <dcterms:created xsi:type="dcterms:W3CDTF">2015-12-31T20:18:55Z</dcterms:created>
  <dcterms:modified xsi:type="dcterms:W3CDTF">2016-01-12T10:34:45Z</dcterms:modified>
</cp:coreProperties>
</file>